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9" r:id="rId2"/>
    <p:sldId id="294" r:id="rId3"/>
    <p:sldId id="364" r:id="rId4"/>
    <p:sldId id="357" r:id="rId5"/>
    <p:sldId id="360" r:id="rId6"/>
    <p:sldId id="359" r:id="rId7"/>
    <p:sldId id="260" r:id="rId8"/>
    <p:sldId id="362" r:id="rId9"/>
    <p:sldId id="363" r:id="rId10"/>
    <p:sldId id="361" r:id="rId11"/>
    <p:sldId id="262" r:id="rId12"/>
    <p:sldId id="365" r:id="rId13"/>
    <p:sldId id="301" r:id="rId14"/>
    <p:sldId id="302" r:id="rId15"/>
    <p:sldId id="300"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6" r:id="rId98"/>
    <p:sldId id="355" r:id="rId9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EB8827-3F16-4EC1-B5E0-A41548F919B5}" type="datetimeFigureOut">
              <a:rPr lang="en-US" smtClean="0"/>
              <a:t>9/10/2015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39508-FC55-4D62-A07F-AA2E3C03C668}" type="slidenum">
              <a:rPr lang="en-US" smtClean="0"/>
              <a:t>‹#›</a:t>
            </a:fld>
            <a:endParaRPr lang="en-US"/>
          </a:p>
        </p:txBody>
      </p:sp>
    </p:spTree>
    <p:extLst>
      <p:ext uri="{BB962C8B-B14F-4D97-AF65-F5344CB8AC3E}">
        <p14:creationId xmlns:p14="http://schemas.microsoft.com/office/powerpoint/2010/main" val="208486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B8827-3F16-4EC1-B5E0-A41548F919B5}" type="datetimeFigureOut">
              <a:rPr lang="en-US" smtClean="0"/>
              <a:t>9/10/2015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39508-FC55-4D62-A07F-AA2E3C03C668}" type="slidenum">
              <a:rPr lang="en-US" smtClean="0"/>
              <a:t>‹#›</a:t>
            </a:fld>
            <a:endParaRPr lang="en-US"/>
          </a:p>
        </p:txBody>
      </p:sp>
    </p:spTree>
    <p:extLst>
      <p:ext uri="{BB962C8B-B14F-4D97-AF65-F5344CB8AC3E}">
        <p14:creationId xmlns:p14="http://schemas.microsoft.com/office/powerpoint/2010/main" val="110266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B8827-3F16-4EC1-B5E0-A41548F919B5}" type="datetimeFigureOut">
              <a:rPr lang="en-US" smtClean="0"/>
              <a:t>9/10/2015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39508-FC55-4D62-A07F-AA2E3C03C668}" type="slidenum">
              <a:rPr lang="en-US" smtClean="0"/>
              <a:t>‹#›</a:t>
            </a:fld>
            <a:endParaRPr lang="en-US"/>
          </a:p>
        </p:txBody>
      </p:sp>
    </p:spTree>
    <p:extLst>
      <p:ext uri="{BB962C8B-B14F-4D97-AF65-F5344CB8AC3E}">
        <p14:creationId xmlns:p14="http://schemas.microsoft.com/office/powerpoint/2010/main" val="2310909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4EB8827-3F16-4EC1-B5E0-A41548F919B5}" type="datetimeFigureOut">
              <a:rPr lang="en-US" smtClean="0"/>
              <a:t>9/10/2015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39508-FC55-4D62-A07F-AA2E3C03C668}" type="slidenum">
              <a:rPr lang="en-US" smtClean="0"/>
              <a:t>‹#›</a:t>
            </a:fld>
            <a:endParaRPr lang="en-US"/>
          </a:p>
        </p:txBody>
      </p:sp>
    </p:spTree>
    <p:extLst>
      <p:ext uri="{BB962C8B-B14F-4D97-AF65-F5344CB8AC3E}">
        <p14:creationId xmlns:p14="http://schemas.microsoft.com/office/powerpoint/2010/main" val="625509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EB8827-3F16-4EC1-B5E0-A41548F919B5}" type="datetimeFigureOut">
              <a:rPr lang="en-US" smtClean="0"/>
              <a:t>9/10/2015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39508-FC55-4D62-A07F-AA2E3C03C668}" type="slidenum">
              <a:rPr lang="en-US" smtClean="0"/>
              <a:t>‹#›</a:t>
            </a:fld>
            <a:endParaRPr lang="en-US"/>
          </a:p>
        </p:txBody>
      </p:sp>
    </p:spTree>
    <p:extLst>
      <p:ext uri="{BB962C8B-B14F-4D97-AF65-F5344CB8AC3E}">
        <p14:creationId xmlns:p14="http://schemas.microsoft.com/office/powerpoint/2010/main" val="473752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4EB8827-3F16-4EC1-B5E0-A41548F919B5}" type="datetimeFigureOut">
              <a:rPr lang="en-US" smtClean="0"/>
              <a:t>9/10/2015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39508-FC55-4D62-A07F-AA2E3C03C668}" type="slidenum">
              <a:rPr lang="en-US" smtClean="0"/>
              <a:t>‹#›</a:t>
            </a:fld>
            <a:endParaRPr lang="en-US"/>
          </a:p>
        </p:txBody>
      </p:sp>
    </p:spTree>
    <p:extLst>
      <p:ext uri="{BB962C8B-B14F-4D97-AF65-F5344CB8AC3E}">
        <p14:creationId xmlns:p14="http://schemas.microsoft.com/office/powerpoint/2010/main" val="1845863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4EB8827-3F16-4EC1-B5E0-A41548F919B5}" type="datetimeFigureOut">
              <a:rPr lang="en-US" smtClean="0"/>
              <a:t>9/10/2015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39508-FC55-4D62-A07F-AA2E3C03C668}" type="slidenum">
              <a:rPr lang="en-US" smtClean="0"/>
              <a:t>‹#›</a:t>
            </a:fld>
            <a:endParaRPr lang="en-US"/>
          </a:p>
        </p:txBody>
      </p:sp>
    </p:spTree>
    <p:extLst>
      <p:ext uri="{BB962C8B-B14F-4D97-AF65-F5344CB8AC3E}">
        <p14:creationId xmlns:p14="http://schemas.microsoft.com/office/powerpoint/2010/main" val="35758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4EB8827-3F16-4EC1-B5E0-A41548F919B5}" type="datetimeFigureOut">
              <a:rPr lang="en-US" smtClean="0"/>
              <a:t>9/10/2015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39508-FC55-4D62-A07F-AA2E3C03C668}" type="slidenum">
              <a:rPr lang="en-US" smtClean="0"/>
              <a:t>‹#›</a:t>
            </a:fld>
            <a:endParaRPr lang="en-US"/>
          </a:p>
        </p:txBody>
      </p:sp>
    </p:spTree>
    <p:extLst>
      <p:ext uri="{BB962C8B-B14F-4D97-AF65-F5344CB8AC3E}">
        <p14:creationId xmlns:p14="http://schemas.microsoft.com/office/powerpoint/2010/main" val="67658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B8827-3F16-4EC1-B5E0-A41548F919B5}" type="datetimeFigureOut">
              <a:rPr lang="en-US" smtClean="0"/>
              <a:t>9/10/2015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39508-FC55-4D62-A07F-AA2E3C03C668}" type="slidenum">
              <a:rPr lang="en-US" smtClean="0"/>
              <a:t>‹#›</a:t>
            </a:fld>
            <a:endParaRPr lang="en-US"/>
          </a:p>
        </p:txBody>
      </p:sp>
    </p:spTree>
    <p:extLst>
      <p:ext uri="{BB962C8B-B14F-4D97-AF65-F5344CB8AC3E}">
        <p14:creationId xmlns:p14="http://schemas.microsoft.com/office/powerpoint/2010/main" val="334465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B8827-3F16-4EC1-B5E0-A41548F919B5}" type="datetimeFigureOut">
              <a:rPr lang="en-US" smtClean="0"/>
              <a:t>9/10/2015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39508-FC55-4D62-A07F-AA2E3C03C668}" type="slidenum">
              <a:rPr lang="en-US" smtClean="0"/>
              <a:t>‹#›</a:t>
            </a:fld>
            <a:endParaRPr lang="en-US"/>
          </a:p>
        </p:txBody>
      </p:sp>
    </p:spTree>
    <p:extLst>
      <p:ext uri="{BB962C8B-B14F-4D97-AF65-F5344CB8AC3E}">
        <p14:creationId xmlns:p14="http://schemas.microsoft.com/office/powerpoint/2010/main" val="212775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EB8827-3F16-4EC1-B5E0-A41548F919B5}" type="datetimeFigureOut">
              <a:rPr lang="en-US" smtClean="0"/>
              <a:t>9/10/2015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39508-FC55-4D62-A07F-AA2E3C03C668}" type="slidenum">
              <a:rPr lang="en-US" smtClean="0"/>
              <a:t>‹#›</a:t>
            </a:fld>
            <a:endParaRPr lang="en-US"/>
          </a:p>
        </p:txBody>
      </p:sp>
    </p:spTree>
    <p:extLst>
      <p:ext uri="{BB962C8B-B14F-4D97-AF65-F5344CB8AC3E}">
        <p14:creationId xmlns:p14="http://schemas.microsoft.com/office/powerpoint/2010/main" val="2244605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EB8827-3F16-4EC1-B5E0-A41548F919B5}" type="datetimeFigureOut">
              <a:rPr lang="en-US" smtClean="0"/>
              <a:t>9/10/2015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39508-FC55-4D62-A07F-AA2E3C03C668}" type="slidenum">
              <a:rPr lang="en-US" smtClean="0"/>
              <a:t>‹#›</a:t>
            </a:fld>
            <a:endParaRPr lang="en-US"/>
          </a:p>
        </p:txBody>
      </p:sp>
    </p:spTree>
    <p:extLst>
      <p:ext uri="{BB962C8B-B14F-4D97-AF65-F5344CB8AC3E}">
        <p14:creationId xmlns:p14="http://schemas.microsoft.com/office/powerpoint/2010/main" val="2540753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Kevin.crump@education.ky.gov" TargetMode="Externa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www.ebay.com/itm/10-Pack-of-AixiZ-standard-acrylic-lenses-for-12X30mm-laser-modules-and-cases-/381117572159?hash=item58bc60a43f" TargetMode="External"/><Relationship Id="rId2" Type="http://schemas.openxmlformats.org/officeDocument/2006/relationships/hyperlink" Target="https://www.youtube.com/watch?v=Sb_xrEXIhH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9" y="0"/>
            <a:ext cx="5782962" cy="990600"/>
          </a:xfrm>
        </p:spPr>
      </p:pic>
      <p:pic>
        <p:nvPicPr>
          <p:cNvPr id="4" name="Picture 3"/>
          <p:cNvPicPr>
            <a:picLocks noChangeAspect="1"/>
          </p:cNvPicPr>
          <p:nvPr/>
        </p:nvPicPr>
        <p:blipFill>
          <a:blip r:embed="rId3"/>
          <a:stretch>
            <a:fillRect/>
          </a:stretch>
        </p:blipFill>
        <p:spPr>
          <a:xfrm>
            <a:off x="6248400" y="4499595"/>
            <a:ext cx="2676376" cy="121930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7512" y="11919"/>
            <a:ext cx="3351940" cy="3168044"/>
          </a:xfrm>
          <a:prstGeom prst="rect">
            <a:avLst/>
          </a:prstGeom>
        </p:spPr>
      </p:pic>
      <p:sp>
        <p:nvSpPr>
          <p:cNvPr id="7" name="TextBox 6"/>
          <p:cNvSpPr txBox="1"/>
          <p:nvPr/>
        </p:nvSpPr>
        <p:spPr>
          <a:xfrm>
            <a:off x="-257170" y="1170082"/>
            <a:ext cx="6770426" cy="3385542"/>
          </a:xfrm>
          <a:prstGeom prst="rect">
            <a:avLst/>
          </a:prstGeom>
          <a:noFill/>
        </p:spPr>
        <p:txBody>
          <a:bodyPr wrap="square" rtlCol="0">
            <a:spAutoFit/>
          </a:bodyPr>
          <a:lstStyle/>
          <a:p>
            <a:pPr algn="ctr"/>
            <a:r>
              <a:rPr lang="en-US" sz="2800" b="1" i="1" dirty="0" smtClean="0">
                <a:solidFill>
                  <a:srgbClr val="FF0000"/>
                </a:solidFill>
              </a:rPr>
              <a:t>“Device” with a Camera into a Microscope Make and Take Session (1:00-3:30)</a:t>
            </a:r>
          </a:p>
          <a:p>
            <a:pPr algn="ctr"/>
            <a:endParaRPr lang="en-US" sz="2800" b="1" i="1" dirty="0" smtClean="0">
              <a:solidFill>
                <a:srgbClr val="FF0000"/>
              </a:solidFill>
            </a:endParaRPr>
          </a:p>
          <a:p>
            <a:pPr algn="ctr"/>
            <a:r>
              <a:rPr lang="en-US" sz="2800" dirty="0" smtClean="0"/>
              <a:t>Kevin Crump</a:t>
            </a:r>
          </a:p>
          <a:p>
            <a:pPr algn="ctr"/>
            <a:r>
              <a:rPr lang="en-US" sz="2800" dirty="0" smtClean="0"/>
              <a:t>Science Instructional Specialist, KDE</a:t>
            </a:r>
          </a:p>
          <a:p>
            <a:pPr algn="ctr"/>
            <a:r>
              <a:rPr lang="en-US" sz="2800" dirty="0" smtClean="0"/>
              <a:t>SE/SC Coop</a:t>
            </a:r>
          </a:p>
          <a:p>
            <a:pPr algn="ctr"/>
            <a:r>
              <a:rPr lang="en-US" sz="2800" dirty="0" smtClean="0">
                <a:hlinkClick r:id="rId5"/>
              </a:rPr>
              <a:t>Kevin.crump@education.ky.gov</a:t>
            </a:r>
            <a:endParaRPr lang="en-US" sz="2800" dirty="0" smtClean="0"/>
          </a:p>
          <a:p>
            <a:endParaRPr lang="en-US" dirty="0"/>
          </a:p>
        </p:txBody>
      </p:sp>
      <p:pic>
        <p:nvPicPr>
          <p:cNvPr id="8" name="Picture 7"/>
          <p:cNvPicPr>
            <a:picLocks noChangeAspect="1"/>
          </p:cNvPicPr>
          <p:nvPr/>
        </p:nvPicPr>
        <p:blipFill>
          <a:blip r:embed="rId6"/>
          <a:stretch>
            <a:fillRect/>
          </a:stretch>
        </p:blipFill>
        <p:spPr>
          <a:xfrm>
            <a:off x="1030154" y="4956214"/>
            <a:ext cx="2618171" cy="1293593"/>
          </a:xfrm>
          <a:prstGeom prst="rect">
            <a:avLst/>
          </a:prstGeom>
        </p:spPr>
      </p:pic>
      <p:pic>
        <p:nvPicPr>
          <p:cNvPr id="9" name="Picture 8"/>
          <p:cNvPicPr>
            <a:picLocks noChangeAspect="1"/>
          </p:cNvPicPr>
          <p:nvPr/>
        </p:nvPicPr>
        <p:blipFill>
          <a:blip r:embed="rId7"/>
          <a:stretch>
            <a:fillRect/>
          </a:stretch>
        </p:blipFill>
        <p:spPr>
          <a:xfrm>
            <a:off x="4062067" y="4861723"/>
            <a:ext cx="1573525" cy="1780945"/>
          </a:xfrm>
          <a:prstGeom prst="rect">
            <a:avLst/>
          </a:prstGeom>
        </p:spPr>
      </p:pic>
    </p:spTree>
    <p:extLst>
      <p:ext uri="{BB962C8B-B14F-4D97-AF65-F5344CB8AC3E}">
        <p14:creationId xmlns:p14="http://schemas.microsoft.com/office/powerpoint/2010/main" val="1931748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1000" y="76200"/>
            <a:ext cx="4724399" cy="664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97927" y="4953000"/>
            <a:ext cx="4724400" cy="1752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457200" y="5135940"/>
            <a:ext cx="2209800" cy="1569660"/>
          </a:xfrm>
          <a:prstGeom prst="rect">
            <a:avLst/>
          </a:prstGeom>
          <a:noFill/>
        </p:spPr>
        <p:txBody>
          <a:bodyPr wrap="square" rtlCol="0">
            <a:spAutoFit/>
          </a:bodyPr>
          <a:lstStyle/>
          <a:p>
            <a:pPr algn="ctr"/>
            <a:r>
              <a:rPr lang="en-US" sz="3200" b="1" dirty="0">
                <a:solidFill>
                  <a:prstClr val="black"/>
                </a:solidFill>
              </a:rPr>
              <a:t> </a:t>
            </a:r>
            <a:r>
              <a:rPr lang="en-US" sz="3200" b="1" dirty="0" smtClean="0">
                <a:solidFill>
                  <a:prstClr val="black"/>
                </a:solidFill>
              </a:rPr>
              <a:t>Connection</a:t>
            </a:r>
          </a:p>
          <a:p>
            <a:pPr algn="ctr"/>
            <a:r>
              <a:rPr lang="en-US" sz="3200" b="1" dirty="0" smtClean="0">
                <a:solidFill>
                  <a:prstClr val="black"/>
                </a:solidFill>
              </a:rPr>
              <a:t>Box</a:t>
            </a:r>
          </a:p>
          <a:p>
            <a:endParaRPr lang="en-US" sz="3200" b="1" dirty="0">
              <a:solidFill>
                <a:prstClr val="black"/>
              </a:solidFill>
            </a:endParaRPr>
          </a:p>
        </p:txBody>
      </p:sp>
      <p:sp>
        <p:nvSpPr>
          <p:cNvPr id="6" name="Right Arrow 5"/>
          <p:cNvSpPr/>
          <p:nvPr/>
        </p:nvSpPr>
        <p:spPr>
          <a:xfrm>
            <a:off x="2244436" y="5708142"/>
            <a:ext cx="1828800"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49" y="1023890"/>
            <a:ext cx="2947536" cy="339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172528" y="3581400"/>
            <a:ext cx="33528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16756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762000"/>
            <a:ext cx="8423171" cy="461665"/>
          </a:xfrm>
          <a:prstGeom prst="rect">
            <a:avLst/>
          </a:prstGeom>
          <a:noFill/>
        </p:spPr>
        <p:txBody>
          <a:bodyPr wrap="square" rtlCol="0">
            <a:spAutoFit/>
          </a:bodyPr>
          <a:lstStyle/>
          <a:p>
            <a:r>
              <a:rPr lang="en-US" sz="2400" dirty="0" smtClean="0">
                <a:solidFill>
                  <a:prstClr val="black"/>
                </a:solidFill>
              </a:rPr>
              <a:t>Each table group has an “iPad/iPhone microscope</a:t>
            </a:r>
            <a:endParaRPr lang="en-US" sz="2400" dirty="0">
              <a:solidFill>
                <a:prstClr val="black"/>
              </a:solidFill>
            </a:endParaRPr>
          </a:p>
        </p:txBody>
      </p:sp>
      <p:pic>
        <p:nvPicPr>
          <p:cNvPr id="3" name="Picture 2" descr="phot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429" y="2121234"/>
            <a:ext cx="6117657" cy="4570390"/>
          </a:xfrm>
          <a:prstGeom prst="rect">
            <a:avLst/>
          </a:prstGeom>
        </p:spPr>
      </p:pic>
    </p:spTree>
    <p:extLst>
      <p:ext uri="{BB962C8B-B14F-4D97-AF65-F5344CB8AC3E}">
        <p14:creationId xmlns:p14="http://schemas.microsoft.com/office/powerpoint/2010/main" val="11512326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Groups of 4</a:t>
            </a:r>
            <a:endParaRPr lang="en-US" dirty="0"/>
          </a:p>
        </p:txBody>
      </p:sp>
      <p:sp>
        <p:nvSpPr>
          <p:cNvPr id="3" name="Content Placeholder 2"/>
          <p:cNvSpPr>
            <a:spLocks noGrp="1"/>
          </p:cNvSpPr>
          <p:nvPr>
            <p:ph idx="1"/>
          </p:nvPr>
        </p:nvSpPr>
        <p:spPr/>
        <p:txBody>
          <a:bodyPr/>
          <a:lstStyle/>
          <a:p>
            <a:pPr marL="0" indent="0" algn="ctr">
              <a:buNone/>
            </a:pPr>
            <a:r>
              <a:rPr lang="en-US" dirty="0" smtClean="0"/>
              <a:t>Each group should have a penny</a:t>
            </a:r>
            <a:endParaRPr lang="en-US" dirty="0"/>
          </a:p>
        </p:txBody>
      </p:sp>
      <p:pic>
        <p:nvPicPr>
          <p:cNvPr id="4" name="Picture 3"/>
          <p:cNvPicPr>
            <a:picLocks noChangeAspect="1"/>
          </p:cNvPicPr>
          <p:nvPr/>
        </p:nvPicPr>
        <p:blipFill>
          <a:blip r:embed="rId2"/>
          <a:stretch>
            <a:fillRect/>
          </a:stretch>
        </p:blipFill>
        <p:spPr>
          <a:xfrm>
            <a:off x="2667000" y="2819400"/>
            <a:ext cx="3392646" cy="3202366"/>
          </a:xfrm>
          <a:prstGeom prst="rect">
            <a:avLst/>
          </a:prstGeom>
        </p:spPr>
      </p:pic>
    </p:spTree>
    <p:extLst>
      <p:ext uri="{BB962C8B-B14F-4D97-AF65-F5344CB8AC3E}">
        <p14:creationId xmlns:p14="http://schemas.microsoft.com/office/powerpoint/2010/main" val="3866486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just any penny</a:t>
            </a:r>
            <a:endParaRPr lang="en-US" dirty="0"/>
          </a:p>
        </p:txBody>
      </p:sp>
      <p:pic>
        <p:nvPicPr>
          <p:cNvPr id="4" name="Content Placeholder 3"/>
          <p:cNvPicPr>
            <a:picLocks noGrp="1" noChangeAspect="1"/>
          </p:cNvPicPr>
          <p:nvPr>
            <p:ph idx="1"/>
          </p:nvPr>
        </p:nvPicPr>
        <p:blipFill>
          <a:blip r:embed="rId2"/>
          <a:stretch>
            <a:fillRect/>
          </a:stretch>
        </p:blipFill>
        <p:spPr>
          <a:xfrm>
            <a:off x="1033033" y="4276762"/>
            <a:ext cx="2133600" cy="2133600"/>
          </a:xfrm>
          <a:prstGeom prst="rect">
            <a:avLst/>
          </a:prstGeom>
        </p:spPr>
      </p:pic>
      <p:pic>
        <p:nvPicPr>
          <p:cNvPr id="5" name="Picture 4"/>
          <p:cNvPicPr>
            <a:picLocks noChangeAspect="1"/>
          </p:cNvPicPr>
          <p:nvPr/>
        </p:nvPicPr>
        <p:blipFill>
          <a:blip r:embed="rId3"/>
          <a:stretch>
            <a:fillRect/>
          </a:stretch>
        </p:blipFill>
        <p:spPr>
          <a:xfrm>
            <a:off x="3168908" y="1484658"/>
            <a:ext cx="2806184" cy="2819400"/>
          </a:xfrm>
          <a:prstGeom prst="rect">
            <a:avLst/>
          </a:prstGeom>
        </p:spPr>
      </p:pic>
      <p:pic>
        <p:nvPicPr>
          <p:cNvPr id="6" name="Picture 5"/>
          <p:cNvPicPr>
            <a:picLocks noChangeAspect="1"/>
          </p:cNvPicPr>
          <p:nvPr/>
        </p:nvPicPr>
        <p:blipFill>
          <a:blip r:embed="rId4"/>
          <a:stretch>
            <a:fillRect/>
          </a:stretch>
        </p:blipFill>
        <p:spPr>
          <a:xfrm>
            <a:off x="5867400" y="4313156"/>
            <a:ext cx="2215677" cy="2215677"/>
          </a:xfrm>
          <a:prstGeom prst="rect">
            <a:avLst/>
          </a:prstGeom>
        </p:spPr>
      </p:pic>
    </p:spTree>
    <p:extLst>
      <p:ext uri="{BB962C8B-B14F-4D97-AF65-F5344CB8AC3E}">
        <p14:creationId xmlns:p14="http://schemas.microsoft.com/office/powerpoint/2010/main" val="60855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2009</a:t>
            </a:r>
            <a:endParaRPr lang="en-US" dirty="0"/>
          </a:p>
        </p:txBody>
      </p:sp>
      <p:pic>
        <p:nvPicPr>
          <p:cNvPr id="4" name="Content Placeholder 3"/>
          <p:cNvPicPr>
            <a:picLocks noGrp="1" noChangeAspect="1"/>
          </p:cNvPicPr>
          <p:nvPr>
            <p:ph idx="1"/>
          </p:nvPr>
        </p:nvPicPr>
        <p:blipFill>
          <a:blip r:embed="rId2"/>
          <a:stretch>
            <a:fillRect/>
          </a:stretch>
        </p:blipFill>
        <p:spPr>
          <a:xfrm>
            <a:off x="685800" y="1219200"/>
            <a:ext cx="7575770" cy="5454554"/>
          </a:xfrm>
          <a:prstGeom prst="rect">
            <a:avLst/>
          </a:prstGeom>
        </p:spPr>
      </p:pic>
    </p:spTree>
    <p:extLst>
      <p:ext uri="{BB962C8B-B14F-4D97-AF65-F5344CB8AC3E}">
        <p14:creationId xmlns:p14="http://schemas.microsoft.com/office/powerpoint/2010/main" val="4290255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ABE LINCOLN</a:t>
            </a:r>
            <a:endParaRPr lang="en-US" dirty="0"/>
          </a:p>
        </p:txBody>
      </p:sp>
      <p:pic>
        <p:nvPicPr>
          <p:cNvPr id="5" name="Content Placeholder 4"/>
          <p:cNvPicPr>
            <a:picLocks noGrp="1" noChangeAspect="1"/>
          </p:cNvPicPr>
          <p:nvPr>
            <p:ph idx="1"/>
          </p:nvPr>
        </p:nvPicPr>
        <p:blipFill>
          <a:blip r:embed="rId2"/>
          <a:stretch>
            <a:fillRect/>
          </a:stretch>
        </p:blipFill>
        <p:spPr>
          <a:xfrm>
            <a:off x="3451799" y="1441522"/>
            <a:ext cx="2240402" cy="2250143"/>
          </a:xfrm>
          <a:prstGeom prst="rect">
            <a:avLst/>
          </a:prstGeom>
        </p:spPr>
      </p:pic>
    </p:spTree>
    <p:extLst>
      <p:ext uri="{BB962C8B-B14F-4D97-AF65-F5344CB8AC3E}">
        <p14:creationId xmlns:p14="http://schemas.microsoft.com/office/powerpoint/2010/main" val="3157983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2"/>
                </a:solidFill>
              </a:rPr>
              <a:t>iPad/iPhone Microscope</a:t>
            </a:r>
            <a:endParaRPr lang="en-US" dirty="0">
              <a:solidFill>
                <a:schemeClr val="accent2"/>
              </a:solidFill>
            </a:endParaRPr>
          </a:p>
        </p:txBody>
      </p:sp>
      <p:sp>
        <p:nvSpPr>
          <p:cNvPr id="4" name="Subtitle 3"/>
          <p:cNvSpPr>
            <a:spLocks noGrp="1"/>
          </p:cNvSpPr>
          <p:nvPr>
            <p:ph type="subTitle" idx="1"/>
          </p:nvPr>
        </p:nvSpPr>
        <p:spPr/>
        <p:txBody>
          <a:bodyPr/>
          <a:lstStyle/>
          <a:p>
            <a:r>
              <a:rPr lang="en-US" dirty="0" smtClean="0"/>
              <a:t>What are the following pictures?</a:t>
            </a:r>
            <a:endParaRPr lang="en-US" dirty="0"/>
          </a:p>
        </p:txBody>
      </p:sp>
    </p:spTree>
    <p:extLst>
      <p:ext uri="{BB962C8B-B14F-4D97-AF65-F5344CB8AC3E}">
        <p14:creationId xmlns:p14="http://schemas.microsoft.com/office/powerpoint/2010/main" val="3125507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8538768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0812486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8422224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r>
              <a:rPr lang="en-US" dirty="0" smtClean="0"/>
              <a:t>Conduct an investigation</a:t>
            </a:r>
          </a:p>
          <a:p>
            <a:r>
              <a:rPr lang="en-US" dirty="0" smtClean="0"/>
              <a:t>Discuss the three dimensions of NGSS along with some Performance Expectations</a:t>
            </a:r>
          </a:p>
          <a:p>
            <a:r>
              <a:rPr lang="en-US" dirty="0" smtClean="0"/>
              <a:t>Build a microscope</a:t>
            </a:r>
          </a:p>
          <a:p>
            <a:r>
              <a:rPr lang="en-US" dirty="0" smtClean="0"/>
              <a:t>Go outside and find some stuff to magnify</a:t>
            </a:r>
          </a:p>
          <a:p>
            <a:pPr marL="0" indent="0">
              <a:buNone/>
            </a:pPr>
            <a:endParaRPr lang="en-US" dirty="0" smtClean="0"/>
          </a:p>
          <a:p>
            <a:endParaRPr lang="en-US" dirty="0" smtClean="0"/>
          </a:p>
        </p:txBody>
      </p:sp>
    </p:spTree>
    <p:extLst>
      <p:ext uri="{BB962C8B-B14F-4D97-AF65-F5344CB8AC3E}">
        <p14:creationId xmlns:p14="http://schemas.microsoft.com/office/powerpoint/2010/main" val="14360361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ncil zoom 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763588" y="0"/>
            <a:ext cx="7616825" cy="6858000"/>
          </a:xfrm>
          <a:prstGeom prst="rect">
            <a:avLst/>
          </a:prstGeom>
          <a:noFill/>
          <a:ln>
            <a:noFill/>
          </a:ln>
        </p:spPr>
      </p:pic>
    </p:spTree>
    <p:extLst>
      <p:ext uri="{BB962C8B-B14F-4D97-AF65-F5344CB8AC3E}">
        <p14:creationId xmlns:p14="http://schemas.microsoft.com/office/powerpoint/2010/main" val="16738677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5617934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perclip zoo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738438" y="0"/>
            <a:ext cx="3667125" cy="6858000"/>
          </a:xfrm>
          <a:prstGeom prst="rect">
            <a:avLst/>
          </a:prstGeom>
          <a:noFill/>
          <a:ln>
            <a:noFill/>
          </a:ln>
        </p:spPr>
      </p:pic>
    </p:spTree>
    <p:extLst>
      <p:ext uri="{BB962C8B-B14F-4D97-AF65-F5344CB8AC3E}">
        <p14:creationId xmlns:p14="http://schemas.microsoft.com/office/powerpoint/2010/main" val="1896642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8687177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21866944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0951627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raser zoom"/>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5425"/>
            <a:ext cx="9144000" cy="6405563"/>
          </a:xfrm>
          <a:prstGeom prst="rect">
            <a:avLst/>
          </a:prstGeom>
          <a:noFill/>
          <a:ln>
            <a:noFill/>
          </a:ln>
        </p:spPr>
      </p:pic>
    </p:spTree>
    <p:extLst>
      <p:ext uri="{BB962C8B-B14F-4D97-AF65-F5344CB8AC3E}">
        <p14:creationId xmlns:p14="http://schemas.microsoft.com/office/powerpoint/2010/main" val="40305154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959225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1595635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42231581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422" y="1122138"/>
            <a:ext cx="8229600" cy="1143000"/>
          </a:xfrm>
        </p:spPr>
        <p:txBody>
          <a:bodyPr/>
          <a:lstStyle/>
          <a:p>
            <a:r>
              <a:rPr lang="en-US" dirty="0" smtClean="0"/>
              <a:t>NGSS</a:t>
            </a:r>
            <a:endParaRPr lang="en-US" dirty="0"/>
          </a:p>
        </p:txBody>
      </p:sp>
      <p:sp>
        <p:nvSpPr>
          <p:cNvPr id="3" name="Content Placeholder 2"/>
          <p:cNvSpPr>
            <a:spLocks noGrp="1"/>
          </p:cNvSpPr>
          <p:nvPr>
            <p:ph idx="1"/>
          </p:nvPr>
        </p:nvSpPr>
        <p:spPr>
          <a:xfrm>
            <a:off x="457200" y="3779944"/>
            <a:ext cx="8229600" cy="2346219"/>
          </a:xfrm>
        </p:spPr>
        <p:txBody>
          <a:bodyPr/>
          <a:lstStyle/>
          <a:p>
            <a:pPr marL="0" indent="0" algn="ctr">
              <a:buNone/>
            </a:pPr>
            <a:r>
              <a:rPr lang="en-US" dirty="0" smtClean="0"/>
              <a:t>KAS for Science</a:t>
            </a:r>
            <a:endParaRPr lang="en-US" dirty="0"/>
          </a:p>
        </p:txBody>
      </p:sp>
      <p:pic>
        <p:nvPicPr>
          <p:cNvPr id="4" name="Picture 3"/>
          <p:cNvPicPr>
            <a:picLocks noChangeAspect="1"/>
          </p:cNvPicPr>
          <p:nvPr/>
        </p:nvPicPr>
        <p:blipFill>
          <a:blip r:embed="rId2"/>
          <a:stretch>
            <a:fillRect/>
          </a:stretch>
        </p:blipFill>
        <p:spPr>
          <a:xfrm>
            <a:off x="3124200" y="2132190"/>
            <a:ext cx="2676376" cy="1219306"/>
          </a:xfrm>
          <a:prstGeom prst="rect">
            <a:avLst/>
          </a:prstGeom>
        </p:spPr>
      </p:pic>
      <p:pic>
        <p:nvPicPr>
          <p:cNvPr id="5" name="Picture 4"/>
          <p:cNvPicPr>
            <a:picLocks noChangeAspect="1"/>
          </p:cNvPicPr>
          <p:nvPr/>
        </p:nvPicPr>
        <p:blipFill>
          <a:blip r:embed="rId3"/>
          <a:stretch>
            <a:fillRect/>
          </a:stretch>
        </p:blipFill>
        <p:spPr>
          <a:xfrm>
            <a:off x="3886200" y="4468338"/>
            <a:ext cx="1573525" cy="1780945"/>
          </a:xfrm>
          <a:prstGeom prst="rect">
            <a:avLst/>
          </a:prstGeom>
        </p:spPr>
      </p:pic>
      <p:sp>
        <p:nvSpPr>
          <p:cNvPr id="6" name="TextBox 5"/>
          <p:cNvSpPr txBox="1"/>
          <p:nvPr/>
        </p:nvSpPr>
        <p:spPr>
          <a:xfrm>
            <a:off x="1905000" y="381000"/>
            <a:ext cx="5788572" cy="646331"/>
          </a:xfrm>
          <a:prstGeom prst="rect">
            <a:avLst/>
          </a:prstGeom>
          <a:noFill/>
        </p:spPr>
        <p:txBody>
          <a:bodyPr wrap="none" rtlCol="0">
            <a:spAutoFit/>
          </a:bodyPr>
          <a:lstStyle/>
          <a:p>
            <a:r>
              <a:rPr lang="en-US" sz="3600" b="1" dirty="0" smtClean="0"/>
              <a:t>Take a look inside your folder</a:t>
            </a:r>
            <a:endParaRPr lang="en-US" sz="3600" b="1" dirty="0"/>
          </a:p>
        </p:txBody>
      </p:sp>
    </p:spTree>
    <p:extLst>
      <p:ext uri="{BB962C8B-B14F-4D97-AF65-F5344CB8AC3E}">
        <p14:creationId xmlns:p14="http://schemas.microsoft.com/office/powerpoint/2010/main" val="3403452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3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6431367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23849148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628948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784671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1886700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8035064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2626873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4488971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0136143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356744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243870"/>
            <a:ext cx="2971800" cy="2000548"/>
          </a:xfrm>
          <a:prstGeom prst="rect">
            <a:avLst/>
          </a:prstGeom>
          <a:noFill/>
        </p:spPr>
        <p:txBody>
          <a:bodyPr wrap="square" rtlCol="0">
            <a:spAutoFit/>
          </a:bodyPr>
          <a:lstStyle/>
          <a:p>
            <a:pPr algn="ctr"/>
            <a:r>
              <a:rPr lang="en-US" sz="3200" b="1" dirty="0" smtClean="0">
                <a:solidFill>
                  <a:prstClr val="black"/>
                </a:solidFill>
              </a:rPr>
              <a:t>Performance Expectations</a:t>
            </a:r>
          </a:p>
          <a:p>
            <a:pPr algn="ctr"/>
            <a:r>
              <a:rPr lang="en-US" sz="2800" b="1" dirty="0">
                <a:solidFill>
                  <a:prstClr val="black"/>
                </a:solidFill>
              </a:rPr>
              <a:t>(</a:t>
            </a:r>
            <a:r>
              <a:rPr lang="en-US" sz="2800" b="1" dirty="0" smtClean="0">
                <a:solidFill>
                  <a:prstClr val="black"/>
                </a:solidFill>
              </a:rPr>
              <a:t>What is assessed)</a:t>
            </a:r>
          </a:p>
          <a:p>
            <a:endParaRPr lang="en-US" sz="3200" b="1" dirty="0">
              <a:solidFill>
                <a:prstClr val="black"/>
              </a:solidFill>
            </a:endParaRPr>
          </a:p>
        </p:txBody>
      </p:sp>
      <p:sp>
        <p:nvSpPr>
          <p:cNvPr id="6" name="Right Arrow 5"/>
          <p:cNvSpPr/>
          <p:nvPr/>
        </p:nvSpPr>
        <p:spPr>
          <a:xfrm>
            <a:off x="3429000" y="817487"/>
            <a:ext cx="609600"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199" y="285442"/>
            <a:ext cx="4907545" cy="5658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4063620" y="243870"/>
            <a:ext cx="5111123" cy="20005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9865550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2038509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3803"/>
            <a:ext cx="9144000" cy="1938992"/>
          </a:xfrm>
          <a:prstGeom prst="rect">
            <a:avLst/>
          </a:prstGeom>
          <a:noFill/>
        </p:spPr>
        <p:txBody>
          <a:bodyPr wrap="square" rtlCol="0">
            <a:spAutoFit/>
          </a:bodyPr>
          <a:lstStyle/>
          <a:p>
            <a:endParaRPr lang="en-US" sz="2400" dirty="0">
              <a:solidFill>
                <a:prstClr val="black"/>
              </a:solidFill>
            </a:endParaRPr>
          </a:p>
          <a:p>
            <a:r>
              <a:rPr lang="en-US" sz="3200" b="1" dirty="0" smtClean="0">
                <a:solidFill>
                  <a:prstClr val="black"/>
                </a:solidFill>
              </a:rPr>
              <a:t>Each table group has an “iPad/iPhone microscope. </a:t>
            </a:r>
          </a:p>
          <a:p>
            <a:r>
              <a:rPr lang="en-US" sz="3200" b="1" dirty="0" smtClean="0">
                <a:solidFill>
                  <a:prstClr val="black"/>
                </a:solidFill>
              </a:rPr>
              <a:t>Find objects to practice and learn to focus and zoom in and out using your iPad or iPhone. </a:t>
            </a:r>
            <a:endParaRPr lang="en-US" sz="3200" b="1" dirty="0">
              <a:solidFill>
                <a:prstClr val="black"/>
              </a:solidFill>
            </a:endParaRPr>
          </a:p>
        </p:txBody>
      </p:sp>
      <p:pic>
        <p:nvPicPr>
          <p:cNvPr id="3" name="Picture 2" descr="phot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429" y="2121234"/>
            <a:ext cx="6117657" cy="4570390"/>
          </a:xfrm>
          <a:prstGeom prst="rect">
            <a:avLst/>
          </a:prstGeom>
        </p:spPr>
      </p:pic>
    </p:spTree>
    <p:extLst>
      <p:ext uri="{BB962C8B-B14F-4D97-AF65-F5344CB8AC3E}">
        <p14:creationId xmlns:p14="http://schemas.microsoft.com/office/powerpoint/2010/main" val="31466070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968" y="73803"/>
            <a:ext cx="8423171" cy="6001643"/>
          </a:xfrm>
          <a:prstGeom prst="rect">
            <a:avLst/>
          </a:prstGeom>
          <a:noFill/>
        </p:spPr>
        <p:txBody>
          <a:bodyPr wrap="square" rtlCol="0">
            <a:spAutoFit/>
          </a:bodyPr>
          <a:lstStyle/>
          <a:p>
            <a:r>
              <a:rPr lang="en-US" sz="3200" b="1" dirty="0" smtClean="0">
                <a:solidFill>
                  <a:prstClr val="black"/>
                </a:solidFill>
              </a:rPr>
              <a:t>Once your group understands how to use the microscope get a small sample of both salt and sugar crystals from the materials table. </a:t>
            </a:r>
          </a:p>
          <a:p>
            <a:endParaRPr lang="en-US" sz="3200" b="1" dirty="0" smtClean="0">
              <a:solidFill>
                <a:prstClr val="black"/>
              </a:solidFill>
            </a:endParaRPr>
          </a:p>
          <a:p>
            <a:r>
              <a:rPr lang="en-US" sz="3200" b="1" dirty="0" smtClean="0">
                <a:solidFill>
                  <a:prstClr val="black"/>
                </a:solidFill>
              </a:rPr>
              <a:t>Observe each sample under the microscope at low and high power. Record any observations about crystal shape, size, color, transparency and any other properties your team believes might help them identify the substance if you were given an unknown sample.</a:t>
            </a:r>
          </a:p>
          <a:p>
            <a:endParaRPr lang="en-US" sz="3200" b="1" dirty="0" smtClean="0">
              <a:solidFill>
                <a:prstClr val="black"/>
              </a:solidFill>
            </a:endParaRPr>
          </a:p>
          <a:p>
            <a:r>
              <a:rPr lang="en-US" sz="3200" b="1" dirty="0" smtClean="0">
                <a:solidFill>
                  <a:prstClr val="black"/>
                </a:solidFill>
              </a:rPr>
              <a:t>You can also take pictures to use later.</a:t>
            </a:r>
            <a:endParaRPr lang="en-US" sz="3200" b="1" dirty="0">
              <a:solidFill>
                <a:prstClr val="black"/>
              </a:solidFill>
            </a:endParaRPr>
          </a:p>
        </p:txBody>
      </p:sp>
    </p:spTree>
    <p:extLst>
      <p:ext uri="{BB962C8B-B14F-4D97-AF65-F5344CB8AC3E}">
        <p14:creationId xmlns:p14="http://schemas.microsoft.com/office/powerpoint/2010/main" val="35117949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828" y="1127204"/>
            <a:ext cx="3797043" cy="3820530"/>
          </a:xfrm>
          <a:prstGeom prst="rect">
            <a:avLst/>
          </a:prstGeom>
        </p:spPr>
      </p:pic>
      <p:pic>
        <p:nvPicPr>
          <p:cNvPr id="4" name="Picture 3" descr="photo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127204"/>
            <a:ext cx="2882569" cy="3843425"/>
          </a:xfrm>
          <a:prstGeom prst="rect">
            <a:avLst/>
          </a:prstGeom>
        </p:spPr>
      </p:pic>
    </p:spTree>
    <p:extLst>
      <p:ext uri="{BB962C8B-B14F-4D97-AF65-F5344CB8AC3E}">
        <p14:creationId xmlns:p14="http://schemas.microsoft.com/office/powerpoint/2010/main" val="38370317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8593"/>
            <a:ext cx="8423171" cy="6217087"/>
          </a:xfrm>
          <a:prstGeom prst="rect">
            <a:avLst/>
          </a:prstGeom>
          <a:noFill/>
        </p:spPr>
        <p:txBody>
          <a:bodyPr wrap="square" rtlCol="0">
            <a:spAutoFit/>
          </a:bodyPr>
          <a:lstStyle/>
          <a:p>
            <a:r>
              <a:rPr lang="en-US" sz="2200" dirty="0" smtClean="0">
                <a:solidFill>
                  <a:prstClr val="black"/>
                </a:solidFill>
              </a:rPr>
              <a:t>After your team has made all the observations they need of the known salt and sugar samples they should return to the materials table to collect a Test Sample. Observe under the microscope. Then select what is in the Test Sample from the choices below.</a:t>
            </a:r>
          </a:p>
          <a:p>
            <a:endParaRPr lang="en-US" sz="2200" dirty="0" smtClean="0">
              <a:solidFill>
                <a:prstClr val="black"/>
              </a:solidFill>
            </a:endParaRPr>
          </a:p>
          <a:p>
            <a:r>
              <a:rPr lang="en-US" sz="2200" dirty="0" smtClean="0">
                <a:solidFill>
                  <a:prstClr val="black"/>
                </a:solidFill>
              </a:rPr>
              <a:t>The Test Sample is…</a:t>
            </a:r>
          </a:p>
          <a:p>
            <a:endParaRPr lang="en-US" sz="2400" i="1" dirty="0">
              <a:solidFill>
                <a:prstClr val="black"/>
              </a:solidFill>
            </a:endParaRPr>
          </a:p>
          <a:p>
            <a:r>
              <a:rPr lang="en-US" sz="2200" i="1" dirty="0" smtClean="0">
                <a:solidFill>
                  <a:prstClr val="black"/>
                </a:solidFill>
              </a:rPr>
              <a:t>A. salt mixed with an unknown substance.</a:t>
            </a:r>
          </a:p>
          <a:p>
            <a:pPr marL="342900" indent="-342900">
              <a:buFont typeface="Arial"/>
              <a:buChar char="•"/>
            </a:pPr>
            <a:endParaRPr lang="en-US" sz="2200" i="1" dirty="0">
              <a:solidFill>
                <a:prstClr val="black"/>
              </a:solidFill>
            </a:endParaRPr>
          </a:p>
          <a:p>
            <a:r>
              <a:rPr lang="en-US" sz="2200" i="1" dirty="0" smtClean="0">
                <a:solidFill>
                  <a:prstClr val="black"/>
                </a:solidFill>
              </a:rPr>
              <a:t>B. salt with sugar and an unknown substance</a:t>
            </a:r>
          </a:p>
          <a:p>
            <a:endParaRPr lang="en-US" sz="2200" i="1" dirty="0">
              <a:solidFill>
                <a:prstClr val="black"/>
              </a:solidFill>
            </a:endParaRPr>
          </a:p>
          <a:p>
            <a:r>
              <a:rPr lang="en-US" sz="2200" i="1" dirty="0" smtClean="0">
                <a:solidFill>
                  <a:prstClr val="black"/>
                </a:solidFill>
              </a:rPr>
              <a:t>C. salt only</a:t>
            </a:r>
          </a:p>
          <a:p>
            <a:pPr marL="342900" indent="-342900">
              <a:buFont typeface="Arial"/>
              <a:buChar char="•"/>
            </a:pPr>
            <a:endParaRPr lang="en-US" sz="2200" i="1" dirty="0">
              <a:solidFill>
                <a:prstClr val="black"/>
              </a:solidFill>
            </a:endParaRPr>
          </a:p>
          <a:p>
            <a:r>
              <a:rPr lang="en-US" sz="2200" i="1" dirty="0" smtClean="0">
                <a:solidFill>
                  <a:prstClr val="black"/>
                </a:solidFill>
              </a:rPr>
              <a:t>D. sugar only</a:t>
            </a:r>
          </a:p>
          <a:p>
            <a:endParaRPr lang="en-US" sz="2200" i="1" dirty="0">
              <a:solidFill>
                <a:prstClr val="black"/>
              </a:solidFill>
            </a:endParaRPr>
          </a:p>
          <a:p>
            <a:r>
              <a:rPr lang="en-US" sz="2200" i="1" dirty="0" smtClean="0">
                <a:solidFill>
                  <a:prstClr val="black"/>
                </a:solidFill>
              </a:rPr>
              <a:t>E. sugar mixed with an unknown substance</a:t>
            </a:r>
          </a:p>
          <a:p>
            <a:pPr marL="342900" indent="-342900">
              <a:buFont typeface="Arial"/>
              <a:buChar char="•"/>
            </a:pPr>
            <a:endParaRPr lang="en-US" sz="2200" i="1" dirty="0">
              <a:solidFill>
                <a:prstClr val="black"/>
              </a:solidFill>
            </a:endParaRPr>
          </a:p>
          <a:p>
            <a:r>
              <a:rPr lang="en-US" sz="2200" i="1" dirty="0" smtClean="0">
                <a:solidFill>
                  <a:prstClr val="black"/>
                </a:solidFill>
              </a:rPr>
              <a:t>F. salt and sugar only (no unknown substance)</a:t>
            </a:r>
            <a:endParaRPr lang="en-US" sz="2200" dirty="0">
              <a:solidFill>
                <a:prstClr val="black"/>
              </a:solidFill>
            </a:endParaRPr>
          </a:p>
        </p:txBody>
      </p:sp>
      <p:sp>
        <p:nvSpPr>
          <p:cNvPr id="3" name="Multiply 2"/>
          <p:cNvSpPr/>
          <p:nvPr/>
        </p:nvSpPr>
        <p:spPr>
          <a:xfrm>
            <a:off x="6504313" y="2441480"/>
            <a:ext cx="2166257" cy="2024743"/>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black"/>
              </a:solidFill>
            </a:endParaRPr>
          </a:p>
        </p:txBody>
      </p:sp>
      <p:sp>
        <p:nvSpPr>
          <p:cNvPr id="4" name="TextBox 3"/>
          <p:cNvSpPr txBox="1"/>
          <p:nvPr/>
        </p:nvSpPr>
        <p:spPr>
          <a:xfrm>
            <a:off x="7086600" y="2362200"/>
            <a:ext cx="1001684" cy="400110"/>
          </a:xfrm>
          <a:prstGeom prst="rect">
            <a:avLst/>
          </a:prstGeom>
          <a:noFill/>
        </p:spPr>
        <p:txBody>
          <a:bodyPr wrap="none" rtlCol="0">
            <a:spAutoFit/>
          </a:bodyPr>
          <a:lstStyle/>
          <a:p>
            <a:r>
              <a:rPr lang="en-US" sz="2000" b="1" i="1" dirty="0" smtClean="0">
                <a:solidFill>
                  <a:prstClr val="black"/>
                </a:solidFill>
              </a:rPr>
              <a:t>Identify</a:t>
            </a:r>
            <a:endParaRPr lang="en-US" sz="2000" b="1" i="1" dirty="0">
              <a:solidFill>
                <a:prstClr val="black"/>
              </a:solidFill>
            </a:endParaRPr>
          </a:p>
        </p:txBody>
      </p:sp>
    </p:spTree>
    <p:extLst>
      <p:ext uri="{BB962C8B-B14F-4D97-AF65-F5344CB8AC3E}">
        <p14:creationId xmlns:p14="http://schemas.microsoft.com/office/powerpoint/2010/main" val="126783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PS1.A Structure and Properties of Matter</a:t>
            </a:r>
          </a:p>
          <a:p>
            <a:endParaRPr lang="en-US" dirty="0"/>
          </a:p>
          <a:p>
            <a:r>
              <a:rPr lang="en-US" dirty="0" smtClean="0"/>
              <a:t>5-PS1-3</a:t>
            </a:r>
          </a:p>
          <a:p>
            <a:r>
              <a:rPr lang="en-US" dirty="0" smtClean="0"/>
              <a:t>Make Observations and measurements to identify materials based on their properties</a:t>
            </a:r>
          </a:p>
        </p:txBody>
      </p:sp>
    </p:spTree>
    <p:extLst>
      <p:ext uri="{BB962C8B-B14F-4D97-AF65-F5344CB8AC3E}">
        <p14:creationId xmlns:p14="http://schemas.microsoft.com/office/powerpoint/2010/main" val="2658766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0" y="838200"/>
            <a:ext cx="2971800" cy="1470025"/>
          </a:xfrm>
        </p:spPr>
        <p:txBody>
          <a:bodyPr>
            <a:normAutofit fontScale="90000"/>
          </a:bodyPr>
          <a:lstStyle/>
          <a:p>
            <a:r>
              <a:rPr lang="en-US" dirty="0" smtClean="0"/>
              <a:t>Time to build your own</a:t>
            </a:r>
            <a:endParaRPr lang="en-US" dirty="0"/>
          </a:p>
        </p:txBody>
      </p:sp>
      <p:pic>
        <p:nvPicPr>
          <p:cNvPr id="4" name="Picture 3"/>
          <p:cNvPicPr>
            <a:picLocks noChangeAspect="1"/>
          </p:cNvPicPr>
          <p:nvPr/>
        </p:nvPicPr>
        <p:blipFill>
          <a:blip r:embed="rId2"/>
          <a:stretch>
            <a:fillRect/>
          </a:stretch>
        </p:blipFill>
        <p:spPr>
          <a:xfrm>
            <a:off x="0" y="0"/>
            <a:ext cx="5145470" cy="6858594"/>
          </a:xfrm>
          <a:prstGeom prst="rect">
            <a:avLst/>
          </a:prstGeom>
        </p:spPr>
      </p:pic>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413263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5"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152400"/>
            <a:ext cx="5562600" cy="649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1431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5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42930281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0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503798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b="1" dirty="0" smtClean="0"/>
              <a:t>The THREE DIMENSIONS</a:t>
            </a:r>
            <a:r>
              <a:rPr lang="en-US" sz="1600" b="1" dirty="0" smtClean="0"/>
              <a:t>: </a:t>
            </a:r>
            <a:r>
              <a:rPr lang="en-US" sz="2000" b="1" dirty="0" smtClean="0"/>
              <a:t>LOOK AT SHEET</a:t>
            </a:r>
            <a:r>
              <a:rPr lang="en-US" sz="2000" b="1" dirty="0" smtClean="0"/>
              <a:t/>
            </a:r>
            <a:br>
              <a:rPr lang="en-US" sz="2000" b="1" dirty="0" smtClean="0"/>
            </a:br>
            <a:r>
              <a:rPr lang="en-US" dirty="0" smtClean="0"/>
              <a:t>The Foundation Box </a:t>
            </a:r>
            <a:r>
              <a:rPr lang="en-US" sz="2700" dirty="0" smtClean="0"/>
              <a:t>(in the middle)</a:t>
            </a:r>
            <a:endParaRPr lang="en-US" sz="2700" dirty="0"/>
          </a:p>
        </p:txBody>
      </p:sp>
      <p:graphicFrame>
        <p:nvGraphicFramePr>
          <p:cNvPr id="6" name="Content Placeholder 5"/>
          <p:cNvGraphicFramePr>
            <a:graphicFrameLocks noGrp="1"/>
          </p:cNvGraphicFramePr>
          <p:nvPr>
            <p:ph idx="1"/>
            <p:extLst/>
          </p:nvPr>
        </p:nvGraphicFramePr>
        <p:xfrm>
          <a:off x="457200" y="1600200"/>
          <a:ext cx="8229600" cy="5029200"/>
        </p:xfrm>
        <a:graphic>
          <a:graphicData uri="http://schemas.openxmlformats.org/drawingml/2006/table">
            <a:tbl>
              <a:tblPr firstRow="1" bandRow="1">
                <a:tableStyleId>{5C22544A-7EE6-4342-B048-85BDC9FD1C3A}</a:tableStyleId>
              </a:tblPr>
              <a:tblGrid>
                <a:gridCol w="2743200"/>
                <a:gridCol w="2743200"/>
                <a:gridCol w="2743200"/>
              </a:tblGrid>
              <a:tr h="4724400">
                <a:tc>
                  <a:txBody>
                    <a:bodyPr/>
                    <a:lstStyle/>
                    <a:p>
                      <a:pPr algn="ctr"/>
                      <a:endParaRPr lang="en-US" sz="3600" dirty="0" smtClean="0">
                        <a:solidFill>
                          <a:srgbClr val="0070C0"/>
                        </a:solidFill>
                      </a:endParaRPr>
                    </a:p>
                    <a:p>
                      <a:pPr algn="ctr"/>
                      <a:r>
                        <a:rPr lang="en-US" sz="3600" dirty="0" smtClean="0">
                          <a:solidFill>
                            <a:srgbClr val="0070C0"/>
                          </a:solidFill>
                        </a:rPr>
                        <a:t>Blue</a:t>
                      </a:r>
                      <a:endParaRPr lang="en-US" sz="3600" baseline="0" dirty="0" smtClean="0">
                        <a:solidFill>
                          <a:srgbClr val="0070C0"/>
                        </a:solidFill>
                      </a:endParaRPr>
                    </a:p>
                    <a:p>
                      <a:pPr algn="ctr"/>
                      <a:endParaRPr lang="en-US" sz="3600" baseline="0" dirty="0" smtClean="0">
                        <a:solidFill>
                          <a:srgbClr val="0070C0"/>
                        </a:solidFill>
                      </a:endParaRPr>
                    </a:p>
                    <a:p>
                      <a:pPr algn="ctr"/>
                      <a:endParaRPr lang="en-US" sz="3600" baseline="0" dirty="0" smtClean="0">
                        <a:solidFill>
                          <a:srgbClr val="0070C0"/>
                        </a:solidFill>
                      </a:endParaRPr>
                    </a:p>
                    <a:p>
                      <a:pPr algn="ctr"/>
                      <a:r>
                        <a:rPr lang="en-US" sz="3600" baseline="0" dirty="0" smtClean="0">
                          <a:solidFill>
                            <a:srgbClr val="0070C0"/>
                          </a:solidFill>
                        </a:rPr>
                        <a:t>Science </a:t>
                      </a:r>
                    </a:p>
                    <a:p>
                      <a:pPr algn="ctr"/>
                      <a:r>
                        <a:rPr lang="en-US" sz="3600" baseline="0" dirty="0" smtClean="0">
                          <a:solidFill>
                            <a:srgbClr val="0070C0"/>
                          </a:solidFill>
                        </a:rPr>
                        <a:t>and </a:t>
                      </a:r>
                    </a:p>
                    <a:p>
                      <a:pPr algn="ctr"/>
                      <a:r>
                        <a:rPr lang="en-US" sz="3600" baseline="0" dirty="0" smtClean="0">
                          <a:solidFill>
                            <a:srgbClr val="0070C0"/>
                          </a:solidFill>
                        </a:rPr>
                        <a:t>Engineering </a:t>
                      </a:r>
                    </a:p>
                    <a:p>
                      <a:pPr algn="ctr"/>
                      <a:r>
                        <a:rPr lang="en-US" sz="3600" baseline="0" dirty="0" smtClean="0">
                          <a:solidFill>
                            <a:srgbClr val="0070C0"/>
                          </a:solidFill>
                        </a:rPr>
                        <a:t>Practices</a:t>
                      </a:r>
                    </a:p>
                    <a:p>
                      <a:pPr algn="ctr"/>
                      <a:endParaRPr lang="en-US" sz="3600" baseline="0" dirty="0" smtClean="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600" dirty="0" smtClean="0">
                        <a:solidFill>
                          <a:sysClr val="windowText" lastClr="000000"/>
                        </a:solidFill>
                      </a:endParaRPr>
                    </a:p>
                    <a:p>
                      <a:pPr algn="ctr"/>
                      <a:r>
                        <a:rPr lang="en-US" sz="3600" dirty="0" smtClean="0">
                          <a:solidFill>
                            <a:schemeClr val="accent6"/>
                          </a:solidFill>
                        </a:rPr>
                        <a:t>Orange</a:t>
                      </a:r>
                    </a:p>
                    <a:p>
                      <a:pPr algn="ctr"/>
                      <a:endParaRPr lang="en-US" sz="3600" dirty="0" smtClean="0">
                        <a:solidFill>
                          <a:schemeClr val="accent6"/>
                        </a:solidFill>
                      </a:endParaRPr>
                    </a:p>
                    <a:p>
                      <a:pPr algn="ctr"/>
                      <a:endParaRPr lang="en-US" sz="3600" dirty="0" smtClean="0">
                        <a:solidFill>
                          <a:schemeClr val="accent6"/>
                        </a:solidFill>
                      </a:endParaRPr>
                    </a:p>
                    <a:p>
                      <a:pPr algn="ctr"/>
                      <a:r>
                        <a:rPr lang="en-US" sz="3600" dirty="0" smtClean="0">
                          <a:solidFill>
                            <a:schemeClr val="accent6"/>
                          </a:solidFill>
                        </a:rPr>
                        <a:t>Disciplinary</a:t>
                      </a:r>
                    </a:p>
                    <a:p>
                      <a:pPr algn="ctr"/>
                      <a:r>
                        <a:rPr lang="en-US" sz="3600" dirty="0" smtClean="0">
                          <a:solidFill>
                            <a:schemeClr val="accent6"/>
                          </a:solidFill>
                        </a:rPr>
                        <a:t>Core </a:t>
                      </a:r>
                    </a:p>
                    <a:p>
                      <a:pPr algn="ctr"/>
                      <a:r>
                        <a:rPr lang="en-US" sz="3600" dirty="0" smtClean="0">
                          <a:solidFill>
                            <a:schemeClr val="accent6"/>
                          </a:solidFill>
                        </a:rPr>
                        <a:t>Ideas</a:t>
                      </a:r>
                      <a:endParaRPr lang="en-US" sz="3600" dirty="0">
                        <a:solidFill>
                          <a:schemeClr val="accent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3600" dirty="0" smtClean="0">
                        <a:solidFill>
                          <a:sysClr val="windowText" lastClr="000000"/>
                        </a:solidFill>
                      </a:endParaRPr>
                    </a:p>
                    <a:p>
                      <a:pPr algn="ctr"/>
                      <a:r>
                        <a:rPr lang="en-US" sz="3600" dirty="0" smtClean="0">
                          <a:solidFill>
                            <a:srgbClr val="00B050"/>
                          </a:solidFill>
                        </a:rPr>
                        <a:t>Green</a:t>
                      </a:r>
                    </a:p>
                    <a:p>
                      <a:pPr algn="ctr"/>
                      <a:endParaRPr lang="en-US" sz="3600" dirty="0" smtClean="0">
                        <a:solidFill>
                          <a:srgbClr val="00B050"/>
                        </a:solidFill>
                      </a:endParaRPr>
                    </a:p>
                    <a:p>
                      <a:pPr algn="ctr"/>
                      <a:endParaRPr lang="en-US" sz="3600" dirty="0" smtClean="0">
                        <a:solidFill>
                          <a:srgbClr val="00B050"/>
                        </a:solidFill>
                      </a:endParaRPr>
                    </a:p>
                    <a:p>
                      <a:pPr algn="ctr"/>
                      <a:r>
                        <a:rPr lang="en-US" sz="3600" dirty="0" smtClean="0">
                          <a:solidFill>
                            <a:srgbClr val="00B050"/>
                          </a:solidFill>
                        </a:rPr>
                        <a:t>Crosscutting</a:t>
                      </a:r>
                    </a:p>
                    <a:p>
                      <a:pPr algn="ctr"/>
                      <a:r>
                        <a:rPr lang="en-US" sz="3600" dirty="0" smtClean="0">
                          <a:solidFill>
                            <a:srgbClr val="00B050"/>
                          </a:solidFill>
                        </a:rPr>
                        <a:t>Concepts</a:t>
                      </a:r>
                      <a:endParaRPr lang="en-US" sz="3600" dirty="0">
                        <a:solidFill>
                          <a:srgbClr val="00B05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7190442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6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8080207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5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7514737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5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4854937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5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5270753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5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254365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6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24767009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6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15782427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6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11128010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6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13591080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6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28984104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1000" y="76200"/>
            <a:ext cx="4724399" cy="664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91000" y="1981200"/>
            <a:ext cx="4724400" cy="2971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417" y="2760453"/>
            <a:ext cx="2947536" cy="339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7200" y="1469928"/>
            <a:ext cx="2286000" cy="1569660"/>
          </a:xfrm>
          <a:prstGeom prst="rect">
            <a:avLst/>
          </a:prstGeom>
          <a:noFill/>
        </p:spPr>
        <p:txBody>
          <a:bodyPr wrap="square" rtlCol="0">
            <a:spAutoFit/>
          </a:bodyPr>
          <a:lstStyle/>
          <a:p>
            <a:pPr algn="ctr"/>
            <a:r>
              <a:rPr lang="en-US" sz="3200" b="1" dirty="0" smtClean="0">
                <a:solidFill>
                  <a:prstClr val="black"/>
                </a:solidFill>
              </a:rPr>
              <a:t>Foundation Box</a:t>
            </a:r>
          </a:p>
          <a:p>
            <a:endParaRPr lang="en-US" sz="3200" b="1" dirty="0">
              <a:solidFill>
                <a:prstClr val="black"/>
              </a:solidFill>
            </a:endParaRPr>
          </a:p>
        </p:txBody>
      </p:sp>
      <p:sp>
        <p:nvSpPr>
          <p:cNvPr id="8" name="Right Arrow 7"/>
          <p:cNvSpPr/>
          <p:nvPr/>
        </p:nvSpPr>
        <p:spPr>
          <a:xfrm>
            <a:off x="2432649" y="2133600"/>
            <a:ext cx="1620982"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Oval 8"/>
          <p:cNvSpPr/>
          <p:nvPr/>
        </p:nvSpPr>
        <p:spPr>
          <a:xfrm>
            <a:off x="172528" y="3733800"/>
            <a:ext cx="3352800" cy="1676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6405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6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22932597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6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20826410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6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24349588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6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32559082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7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7762601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7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23332744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7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7938497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7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5922481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7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21857460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7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6447437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179"/>
            <a:ext cx="9144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Up Arrow 3"/>
          <p:cNvSpPr/>
          <p:nvPr/>
        </p:nvSpPr>
        <p:spPr>
          <a:xfrm>
            <a:off x="2628900" y="5645945"/>
            <a:ext cx="457200" cy="838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52600" y="2057400"/>
            <a:ext cx="2209800" cy="3352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85741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7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27852223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7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814879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7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15433478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8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5068993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8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14615852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8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8347711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8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16385954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8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6935354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8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1424644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8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9960347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Up Arrow 3"/>
          <p:cNvSpPr/>
          <p:nvPr/>
        </p:nvSpPr>
        <p:spPr>
          <a:xfrm>
            <a:off x="4457700" y="4343400"/>
            <a:ext cx="457200" cy="1905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581400" y="2057400"/>
            <a:ext cx="2209800" cy="2133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324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8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7373824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9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7229949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9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5678393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9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42672431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9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83520383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9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254355117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9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94527793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9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0952849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9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5865438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9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920053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845"/>
            <a:ext cx="91440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Up Arrow 3"/>
          <p:cNvSpPr/>
          <p:nvPr/>
        </p:nvSpPr>
        <p:spPr>
          <a:xfrm>
            <a:off x="6286500" y="5684045"/>
            <a:ext cx="457200" cy="762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410200" y="2057400"/>
            <a:ext cx="2209800" cy="3429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7255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39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5341698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0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31718438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0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14275741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0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11930270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06"/>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115922879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0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370103613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408"/>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00250" y="0"/>
            <a:ext cx="5143500" cy="6858000"/>
          </a:xfrm>
          <a:prstGeom prst="rect">
            <a:avLst/>
          </a:prstGeom>
          <a:noFill/>
          <a:ln>
            <a:noFill/>
          </a:ln>
        </p:spPr>
      </p:pic>
    </p:spTree>
    <p:extLst>
      <p:ext uri="{BB962C8B-B14F-4D97-AF65-F5344CB8AC3E}">
        <p14:creationId xmlns:p14="http://schemas.microsoft.com/office/powerpoint/2010/main" val="165701417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Lens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771" y="1219200"/>
            <a:ext cx="9071229" cy="4002235"/>
          </a:xfrm>
        </p:spPr>
      </p:pic>
    </p:spTree>
    <p:extLst>
      <p:ext uri="{BB962C8B-B14F-4D97-AF65-F5344CB8AC3E}">
        <p14:creationId xmlns:p14="http://schemas.microsoft.com/office/powerpoint/2010/main" val="8149480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Lens</a:t>
            </a:r>
            <a:endParaRPr lang="en-US" dirty="0"/>
          </a:p>
        </p:txBody>
      </p:sp>
      <p:sp>
        <p:nvSpPr>
          <p:cNvPr id="3" name="Content Placeholder 2"/>
          <p:cNvSpPr>
            <a:spLocks noGrp="1"/>
          </p:cNvSpPr>
          <p:nvPr>
            <p:ph idx="1"/>
          </p:nvPr>
        </p:nvSpPr>
        <p:spPr/>
        <p:txBody>
          <a:bodyPr>
            <a:normAutofit/>
          </a:bodyPr>
          <a:lstStyle/>
          <a:p>
            <a:r>
              <a:rPr lang="en-US" dirty="0" smtClean="0"/>
              <a:t>Here is a video that shows how to get the lens out of a laser pointer. Make sure the hole you cut in the plastic platform for the lens matches the size of the lens. </a:t>
            </a:r>
          </a:p>
          <a:p>
            <a:r>
              <a:rPr lang="en-US" sz="2800" dirty="0">
                <a:hlinkClick r:id="rId2"/>
              </a:rPr>
              <a:t>https://</a:t>
            </a:r>
            <a:r>
              <a:rPr lang="en-US" sz="2800" dirty="0" smtClean="0">
                <a:hlinkClick r:id="rId2"/>
              </a:rPr>
              <a:t>www.youtube.com/watch?v=Sb_xrEXIhHE</a:t>
            </a:r>
            <a:endParaRPr lang="en-US" sz="2800" dirty="0" smtClean="0"/>
          </a:p>
          <a:p>
            <a:endParaRPr lang="en-US" dirty="0" smtClean="0"/>
          </a:p>
          <a:p>
            <a:r>
              <a:rPr lang="en-US" sz="1100" dirty="0">
                <a:hlinkClick r:id="rId3"/>
              </a:rPr>
              <a:t>http://www.ebay.com/itm/10-Pack-of-AixiZ-standard-acrylic-lenses-for-12X30mm-laser-modules-and-cases-/</a:t>
            </a:r>
            <a:r>
              <a:rPr lang="en-US" sz="1100" dirty="0" smtClean="0">
                <a:hlinkClick r:id="rId3"/>
              </a:rPr>
              <a:t>381117572159?hash=item58bc60a43f</a:t>
            </a:r>
            <a:endParaRPr lang="en-US" sz="1100" dirty="0" smtClean="0"/>
          </a:p>
          <a:p>
            <a:pPr marL="0" indent="0">
              <a:buNone/>
            </a:pPr>
            <a:endParaRPr lang="en-US" dirty="0"/>
          </a:p>
        </p:txBody>
      </p:sp>
    </p:spTree>
    <p:extLst>
      <p:ext uri="{BB962C8B-B14F-4D97-AF65-F5344CB8AC3E}">
        <p14:creationId xmlns:p14="http://schemas.microsoft.com/office/powerpoint/2010/main" val="3403681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TotalTime>
  <Words>404</Words>
  <Application>Microsoft Office PowerPoint</Application>
  <PresentationFormat>On-screen Show (4:3)</PresentationFormat>
  <Paragraphs>84</Paragraphs>
  <Slides>98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98</vt:i4>
      </vt:variant>
    </vt:vector>
  </HeadingPairs>
  <TitlesOfParts>
    <vt:vector size="101" baseType="lpstr">
      <vt:lpstr>Arial</vt:lpstr>
      <vt:lpstr>Calibri</vt:lpstr>
      <vt:lpstr>Office Theme</vt:lpstr>
      <vt:lpstr>PowerPoint Presentation</vt:lpstr>
      <vt:lpstr>Today:</vt:lpstr>
      <vt:lpstr>NGSS</vt:lpstr>
      <vt:lpstr>PowerPoint Presentation</vt:lpstr>
      <vt:lpstr>The THREE DIMENSIONS: LOOK AT SHEET The Foundation Box (in the middle)</vt:lpstr>
      <vt:lpstr>PowerPoint Presentation</vt:lpstr>
      <vt:lpstr>PowerPoint Presentation</vt:lpstr>
      <vt:lpstr>PowerPoint Presentation</vt:lpstr>
      <vt:lpstr>PowerPoint Presentation</vt:lpstr>
      <vt:lpstr>PowerPoint Presentation</vt:lpstr>
      <vt:lpstr>PowerPoint Presentation</vt:lpstr>
      <vt:lpstr>Groups of 4</vt:lpstr>
      <vt:lpstr>Not just any penny</vt:lpstr>
      <vt:lpstr>2009</vt:lpstr>
      <vt:lpstr>FINDING ABE LINCOLN</vt:lpstr>
      <vt:lpstr>iPad/iPhone Microscope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to build your 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Lens</vt:lpstr>
      <vt:lpstr>The Lens</vt:lpstr>
    </vt:vector>
  </TitlesOfParts>
  <Company>Kentucky 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Crump, Kevin - Division of Program Standards</dc:creator>
  <cp:lastModifiedBy>Crump, Kevin - Division of Program Standards</cp:lastModifiedBy>
  <cp:revision>110</cp:revision>
  <dcterms:created xsi:type="dcterms:W3CDTF">2015-06-23T01:48:10Z</dcterms:created>
  <dcterms:modified xsi:type="dcterms:W3CDTF">2015-09-10T15:59:49Z</dcterms:modified>
</cp:coreProperties>
</file>